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11"/>
  </p:notesMasterIdLst>
  <p:sldIdLst>
    <p:sldId id="256" r:id="rId5"/>
    <p:sldId id="257" r:id="rId6"/>
    <p:sldId id="258" r:id="rId7"/>
    <p:sldId id="259" r:id="rId8"/>
    <p:sldId id="260" r:id="rId9"/>
    <p:sldId id="261"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4" d="100"/>
          <a:sy n="74" d="100"/>
        </p:scale>
        <p:origin x="14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19954-A78C-4984-80EC-0CAB915DB5FD}" type="datetimeFigureOut">
              <a:rPr lang="it-IT" smtClean="0"/>
              <a:t>03/05/2016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917BE-43C1-48FF-9840-9CBD2CEC4502}" type="slidenum">
              <a:rPr lang="it-IT" smtClean="0"/>
              <a:t>‹N›</a:t>
            </a:fld>
            <a:endParaRPr lang="it-IT"/>
          </a:p>
        </p:txBody>
      </p:sp>
    </p:spTree>
    <p:extLst>
      <p:ext uri="{BB962C8B-B14F-4D97-AF65-F5344CB8AC3E}">
        <p14:creationId xmlns:p14="http://schemas.microsoft.com/office/powerpoint/2010/main" val="404783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17BE-43C1-48FF-9840-9CBD2CEC4502}" type="slidenum">
              <a:rPr lang="it-IT" smtClean="0"/>
              <a:t>2</a:t>
            </a:fld>
            <a:endParaRPr lang="it-IT"/>
          </a:p>
        </p:txBody>
      </p:sp>
    </p:spTree>
    <p:extLst>
      <p:ext uri="{BB962C8B-B14F-4D97-AF65-F5344CB8AC3E}">
        <p14:creationId xmlns:p14="http://schemas.microsoft.com/office/powerpoint/2010/main" val="19965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17BE-43C1-48FF-9840-9CBD2CEC4502}" type="slidenum">
              <a:rPr lang="it-IT" smtClean="0"/>
              <a:t>4</a:t>
            </a:fld>
            <a:endParaRPr lang="it-IT"/>
          </a:p>
        </p:txBody>
      </p:sp>
    </p:spTree>
    <p:extLst>
      <p:ext uri="{BB962C8B-B14F-4D97-AF65-F5344CB8AC3E}">
        <p14:creationId xmlns:p14="http://schemas.microsoft.com/office/powerpoint/2010/main" val="413450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648263A-DF69-42F1-B24C-252F2C840312}" type="datetimeFigureOut">
              <a:rPr lang="it-IT" smtClean="0"/>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61579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48263A-DF69-42F1-B24C-252F2C840312}" type="datetimeFigureOut">
              <a:rPr lang="it-IT" smtClean="0"/>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393733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48263A-DF69-42F1-B24C-252F2C840312}" type="datetimeFigureOut">
              <a:rPr lang="it-IT" smtClean="0"/>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152981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2139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5559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0063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2556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30370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546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09391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76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48263A-DF69-42F1-B24C-252F2C840312}" type="datetimeFigureOut">
              <a:rPr lang="it-IT" smtClean="0"/>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3122489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5438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83686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7773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5380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24769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776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34747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4546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7956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7670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48263A-DF69-42F1-B24C-252F2C840312}" type="datetimeFigureOut">
              <a:rPr lang="it-IT" smtClean="0"/>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2785039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43225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5590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3167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1860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75481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24475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29748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03921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2079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3277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648263A-DF69-42F1-B24C-252F2C840312}" type="datetimeFigureOut">
              <a:rPr lang="it-IT" smtClean="0"/>
              <a:t>03/05/2016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295558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28815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5808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40709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80318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953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648263A-DF69-42F1-B24C-252F2C840312}" type="datetimeFigureOut">
              <a:rPr lang="it-IT" smtClean="0"/>
              <a:t>03/05/2016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144360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48263A-DF69-42F1-B24C-252F2C840312}" type="datetimeFigureOut">
              <a:rPr lang="it-IT" smtClean="0"/>
              <a:t>03/05/2016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181752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48263A-DF69-42F1-B24C-252F2C840312}" type="datetimeFigureOut">
              <a:rPr lang="it-IT" smtClean="0"/>
              <a:t>03/05/2016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6660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48263A-DF69-42F1-B24C-252F2C840312}" type="datetimeFigureOut">
              <a:rPr lang="it-IT" smtClean="0"/>
              <a:t>03/05/2016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387468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48263A-DF69-42F1-B24C-252F2C840312}" type="datetimeFigureOut">
              <a:rPr lang="it-IT" smtClean="0"/>
              <a:t>03/05/2016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AFE125-504D-4736-8C71-D5F1D97E5E1B}" type="slidenum">
              <a:rPr lang="it-IT" smtClean="0"/>
              <a:t>‹N›</a:t>
            </a:fld>
            <a:endParaRPr lang="it-IT"/>
          </a:p>
        </p:txBody>
      </p:sp>
    </p:spTree>
    <p:extLst>
      <p:ext uri="{BB962C8B-B14F-4D97-AF65-F5344CB8AC3E}">
        <p14:creationId xmlns:p14="http://schemas.microsoft.com/office/powerpoint/2010/main" val="243795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8263A-DF69-42F1-B24C-252F2C840312}" type="datetimeFigureOut">
              <a:rPr lang="it-IT" smtClean="0"/>
              <a:t>03/05/2016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FE125-504D-4736-8C71-D5F1D97E5E1B}" type="slidenum">
              <a:rPr lang="it-IT" smtClean="0"/>
              <a:t>‹N›</a:t>
            </a:fld>
            <a:endParaRPr lang="it-IT"/>
          </a:p>
        </p:txBody>
      </p:sp>
    </p:spTree>
    <p:extLst>
      <p:ext uri="{BB962C8B-B14F-4D97-AF65-F5344CB8AC3E}">
        <p14:creationId xmlns:p14="http://schemas.microsoft.com/office/powerpoint/2010/main" val="309655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93125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32987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CCB8-4C31-4EEB-9B7C-555938B77F8C}" type="datetimeFigureOut">
              <a:rPr lang="it-IT" smtClean="0">
                <a:solidFill>
                  <a:prstClr val="black">
                    <a:tint val="75000"/>
                  </a:prstClr>
                </a:solidFill>
              </a:rPr>
              <a:pPr/>
              <a:t>03/05/2016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51DD-B0A7-40D8-97E6-3DE98EF285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4401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4.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1844079" y="2812629"/>
            <a:ext cx="5248202" cy="317009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t-IT" sz="4000" b="1" dirty="0" smtClean="0">
                <a:ln w="50800"/>
                <a:solidFill>
                  <a:srgbClr val="FF0000"/>
                </a:solidFill>
              </a:rPr>
              <a:t>I.C.</a:t>
            </a:r>
          </a:p>
          <a:p>
            <a:pPr algn="ctr"/>
            <a:r>
              <a:rPr lang="it-IT" sz="4000" b="1" dirty="0" smtClean="0">
                <a:ln w="50800"/>
                <a:solidFill>
                  <a:srgbClr val="FF0000"/>
                </a:solidFill>
              </a:rPr>
              <a:t> ‘’</a:t>
            </a:r>
            <a:r>
              <a:rPr lang="it-IT" sz="4000" b="1" dirty="0" err="1" smtClean="0">
                <a:ln w="50800"/>
                <a:solidFill>
                  <a:srgbClr val="FF0000"/>
                </a:solidFill>
              </a:rPr>
              <a:t>Nicolini</a:t>
            </a:r>
            <a:r>
              <a:rPr lang="it-IT" sz="4000" b="1" dirty="0" smtClean="0">
                <a:ln w="50800"/>
                <a:solidFill>
                  <a:srgbClr val="FF0000"/>
                </a:solidFill>
              </a:rPr>
              <a:t>-Di Giacomo’’</a:t>
            </a:r>
          </a:p>
          <a:p>
            <a:pPr algn="ctr"/>
            <a:r>
              <a:rPr lang="it-IT" sz="4000" b="1" cap="none" spc="0" dirty="0" smtClean="0">
                <a:ln w="50800"/>
                <a:solidFill>
                  <a:srgbClr val="FF0000"/>
                </a:solidFill>
                <a:effectLst/>
              </a:rPr>
              <a:t>Classe III E</a:t>
            </a:r>
          </a:p>
          <a:p>
            <a:pPr algn="ctr"/>
            <a:r>
              <a:rPr lang="it-IT" sz="4000" b="1" dirty="0" smtClean="0">
                <a:ln w="50800"/>
                <a:solidFill>
                  <a:srgbClr val="FF0000"/>
                </a:solidFill>
              </a:rPr>
              <a:t>(Plesso Di Giacomo)</a:t>
            </a:r>
          </a:p>
          <a:p>
            <a:pPr algn="ctr"/>
            <a:r>
              <a:rPr lang="it-IT" sz="4000" b="1" cap="none" spc="0" dirty="0" smtClean="0">
                <a:ln w="50800"/>
                <a:solidFill>
                  <a:srgbClr val="FF0000"/>
                </a:solidFill>
                <a:effectLst/>
              </a:rPr>
              <a:t>IV Municipalità</a:t>
            </a:r>
            <a:endParaRPr lang="it-IT" sz="4000" b="1" cap="none" spc="0" dirty="0">
              <a:ln w="50800"/>
              <a:solidFill>
                <a:srgbClr val="FF0000"/>
              </a:solidFill>
              <a:effectLst/>
            </a:endParaRPr>
          </a:p>
        </p:txBody>
      </p:sp>
      <p:pic>
        <p:nvPicPr>
          <p:cNvPr id="4" name="Immagine 3"/>
          <p:cNvPicPr/>
          <p:nvPr/>
        </p:nvPicPr>
        <p:blipFill>
          <a:blip r:embed="rId2" cstate="print">
            <a:extLst>
              <a:ext uri="{28A0092B-C50C-407E-A947-70E740481C1C}">
                <a14:useLocalDpi xmlns:a14="http://schemas.microsoft.com/office/drawing/2010/main" val="0"/>
              </a:ext>
            </a:extLst>
          </a:blip>
          <a:stretch>
            <a:fillRect/>
          </a:stretch>
        </p:blipFill>
        <p:spPr>
          <a:xfrm>
            <a:off x="1" y="0"/>
            <a:ext cx="2195735" cy="1622737"/>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0" y="1596348"/>
            <a:ext cx="2031439" cy="1760646"/>
          </a:xfrm>
          <a:prstGeom prst="rect">
            <a:avLst/>
          </a:prstGeom>
        </p:spPr>
      </p:pic>
      <p:pic>
        <p:nvPicPr>
          <p:cNvPr id="6" name="Immagine 5"/>
          <p:cNvPicPr/>
          <p:nvPr/>
        </p:nvPicPr>
        <p:blipFill>
          <a:blip r:embed="rId4" cstate="print">
            <a:extLst>
              <a:ext uri="{28A0092B-C50C-407E-A947-70E740481C1C}">
                <a14:useLocalDpi xmlns:a14="http://schemas.microsoft.com/office/drawing/2010/main" val="0"/>
              </a:ext>
            </a:extLst>
          </a:blip>
          <a:stretch>
            <a:fillRect/>
          </a:stretch>
        </p:blipFill>
        <p:spPr>
          <a:xfrm>
            <a:off x="-20279" y="3346884"/>
            <a:ext cx="2051718" cy="1794235"/>
          </a:xfrm>
          <a:prstGeom prst="rect">
            <a:avLst/>
          </a:prstGeom>
        </p:spPr>
      </p:pic>
      <p:pic>
        <p:nvPicPr>
          <p:cNvPr id="8" name="Immagine 7"/>
          <p:cNvPicPr/>
          <p:nvPr/>
        </p:nvPicPr>
        <p:blipFill>
          <a:blip r:embed="rId5" cstate="print">
            <a:extLst>
              <a:ext uri="{28A0092B-C50C-407E-A947-70E740481C1C}">
                <a14:useLocalDpi xmlns:a14="http://schemas.microsoft.com/office/drawing/2010/main" val="0"/>
              </a:ext>
            </a:extLst>
          </a:blip>
          <a:stretch>
            <a:fillRect/>
          </a:stretch>
        </p:blipFill>
        <p:spPr>
          <a:xfrm>
            <a:off x="1071" y="5107530"/>
            <a:ext cx="2030368" cy="1750470"/>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tretch>
            <a:fillRect/>
          </a:stretch>
        </p:blipFill>
        <p:spPr>
          <a:xfrm>
            <a:off x="2195736" y="-19005"/>
            <a:ext cx="2160240" cy="1625460"/>
          </a:xfrm>
          <a:prstGeom prst="rect">
            <a:avLst/>
          </a:prstGeom>
        </p:spPr>
      </p:pic>
      <p:pic>
        <p:nvPicPr>
          <p:cNvPr id="10" name="Immagine 9"/>
          <p:cNvPicPr/>
          <p:nvPr/>
        </p:nvPicPr>
        <p:blipFill>
          <a:blip r:embed="rId7" cstate="print">
            <a:extLst>
              <a:ext uri="{28A0092B-C50C-407E-A947-70E740481C1C}">
                <a14:useLocalDpi xmlns:a14="http://schemas.microsoft.com/office/drawing/2010/main" val="0"/>
              </a:ext>
            </a:extLst>
          </a:blip>
          <a:stretch>
            <a:fillRect/>
          </a:stretch>
        </p:blipFill>
        <p:spPr>
          <a:xfrm>
            <a:off x="4355976" y="0"/>
            <a:ext cx="2376263" cy="1612420"/>
          </a:xfrm>
          <a:prstGeom prst="rect">
            <a:avLst/>
          </a:prstGeom>
        </p:spPr>
      </p:pic>
      <p:pic>
        <p:nvPicPr>
          <p:cNvPr id="11" name="Immagine 10" descr="il-teatro-s-carlino.jpg"/>
          <p:cNvPicPr/>
          <p:nvPr/>
        </p:nvPicPr>
        <p:blipFill>
          <a:blip r:embed="rId8" cstate="print"/>
          <a:stretch>
            <a:fillRect/>
          </a:stretch>
        </p:blipFill>
        <p:spPr>
          <a:xfrm>
            <a:off x="6732239" y="0"/>
            <a:ext cx="2411761" cy="1612419"/>
          </a:xfrm>
          <a:prstGeom prst="rect">
            <a:avLst/>
          </a:prstGeom>
        </p:spPr>
      </p:pic>
      <p:pic>
        <p:nvPicPr>
          <p:cNvPr id="12" name="Immagine 11" descr="ferdy.jpg"/>
          <p:cNvPicPr/>
          <p:nvPr/>
        </p:nvPicPr>
        <p:blipFill>
          <a:blip r:embed="rId9" cstate="print"/>
          <a:stretch>
            <a:fillRect/>
          </a:stretch>
        </p:blipFill>
        <p:spPr>
          <a:xfrm>
            <a:off x="6905625" y="1597286"/>
            <a:ext cx="2238375" cy="1759707"/>
          </a:xfrm>
          <a:prstGeom prst="rect">
            <a:avLst/>
          </a:prstGeom>
        </p:spPr>
      </p:pic>
      <p:pic>
        <p:nvPicPr>
          <p:cNvPr id="13" name="Immagine 12" descr="Via Foria.jpg"/>
          <p:cNvPicPr/>
          <p:nvPr/>
        </p:nvPicPr>
        <p:blipFill>
          <a:blip r:embed="rId10" cstate="print"/>
          <a:stretch>
            <a:fillRect/>
          </a:stretch>
        </p:blipFill>
        <p:spPr>
          <a:xfrm>
            <a:off x="6925380" y="3346885"/>
            <a:ext cx="2238374" cy="1800199"/>
          </a:xfrm>
          <a:prstGeom prst="rect">
            <a:avLst/>
          </a:prstGeom>
        </p:spPr>
      </p:pic>
      <p:pic>
        <p:nvPicPr>
          <p:cNvPr id="14" name="Immagine 13"/>
          <p:cNvPicPr/>
          <p:nvPr/>
        </p:nvPicPr>
        <p:blipFill>
          <a:blip r:embed="rId11" cstate="print">
            <a:extLst>
              <a:ext uri="{28A0092B-C50C-407E-A947-70E740481C1C}">
                <a14:useLocalDpi xmlns:a14="http://schemas.microsoft.com/office/drawing/2010/main" val="0"/>
              </a:ext>
            </a:extLst>
          </a:blip>
          <a:stretch>
            <a:fillRect/>
          </a:stretch>
        </p:blipFill>
        <p:spPr>
          <a:xfrm>
            <a:off x="6925166" y="5141119"/>
            <a:ext cx="2238588" cy="1719876"/>
          </a:xfrm>
          <a:prstGeom prst="rect">
            <a:avLst/>
          </a:prstGeom>
        </p:spPr>
      </p:pic>
      <p:sp>
        <p:nvSpPr>
          <p:cNvPr id="16" name="CasellaDiTesto 15"/>
          <p:cNvSpPr txBox="1"/>
          <p:nvPr/>
        </p:nvSpPr>
        <p:spPr>
          <a:xfrm>
            <a:off x="2473381" y="1812354"/>
            <a:ext cx="3989597" cy="4555093"/>
          </a:xfrm>
          <a:prstGeom prst="rect">
            <a:avLst/>
          </a:prstGeom>
          <a:noFill/>
        </p:spPr>
        <p:txBody>
          <a:bodyPr wrap="square" rtlCol="0">
            <a:spAutoFit/>
          </a:bodyPr>
          <a:lstStyle/>
          <a:p>
            <a:pPr lvl="0" algn="ctr"/>
            <a:r>
              <a:rPr lang="it-IT" dirty="0" smtClean="0">
                <a:latin typeface="Algerian" panose="04020705040A02060702" pitchFamily="82" charset="0"/>
              </a:rPr>
              <a:t>I</a:t>
            </a:r>
            <a:r>
              <a:rPr lang="it-IT" sz="1600" dirty="0" smtClean="0">
                <a:latin typeface="Algerian" panose="04020705040A02060702" pitchFamily="82" charset="0"/>
              </a:rPr>
              <a:t>n nessuna altra parte della città vi è una tale concentrazione di edifici, monumenti, piazze, strade di grande valore storico, artistico e culturale così come nel nostro quartiere. Svolgendo le nostre ricerche, abbiamo scoperto che con Carlo III di Borbone, Napoli divenne una grande capitale europea nel ‘700. Eppure sono strade del nostro quartiere che percorriamo ogni giorno, ma che solo ora guardiamo con altri occhi e con la consapevolezza che dovremmo imparare a rispettare non solo il nostro quartiere, ma anche la nostra città e soprattutto imparare ad amarla. </a:t>
            </a:r>
            <a:endParaRPr lang="it-IT" sz="1600" dirty="0">
              <a:latin typeface="Algerian" panose="04020705040A02060702" pitchFamily="82" charset="0"/>
            </a:endParaRPr>
          </a:p>
        </p:txBody>
      </p:sp>
      <p:sp>
        <p:nvSpPr>
          <p:cNvPr id="18" name="Rettangolo 17"/>
          <p:cNvSpPr/>
          <p:nvPr/>
        </p:nvSpPr>
        <p:spPr>
          <a:xfrm>
            <a:off x="1691679" y="2808871"/>
            <a:ext cx="5616625"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4800" b="1" cap="none" spc="0" dirty="0">
              <a:ln w="50800"/>
              <a:solidFill>
                <a:schemeClr val="accent6">
                  <a:lumMod val="75000"/>
                </a:schemeClr>
              </a:solidFill>
              <a:effectLst/>
            </a:endParaRPr>
          </a:p>
        </p:txBody>
      </p:sp>
      <p:sp>
        <p:nvSpPr>
          <p:cNvPr id="19" name="Rettangolo 18"/>
          <p:cNvSpPr/>
          <p:nvPr/>
        </p:nvSpPr>
        <p:spPr>
          <a:xfrm>
            <a:off x="1844079" y="2961271"/>
            <a:ext cx="5616625"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4800" b="1" cap="none" spc="0" dirty="0">
              <a:ln w="50800"/>
              <a:solidFill>
                <a:schemeClr val="accent6">
                  <a:lumMod val="75000"/>
                </a:schemeClr>
              </a:solidFill>
              <a:effectLst/>
            </a:endParaRPr>
          </a:p>
        </p:txBody>
      </p:sp>
      <p:sp>
        <p:nvSpPr>
          <p:cNvPr id="22" name="Rettangolo 21"/>
          <p:cNvSpPr/>
          <p:nvPr/>
        </p:nvSpPr>
        <p:spPr>
          <a:xfrm>
            <a:off x="4479634" y="2967335"/>
            <a:ext cx="184730" cy="17543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lgn="ctr"/>
            <a:endParaRPr lang="it-IT" sz="5400" b="1" dirty="0" smtClean="0">
              <a:ln w="50800"/>
              <a:solidFill>
                <a:srgbClr val="00B0F0"/>
              </a:solidFill>
            </a:endParaRPr>
          </a:p>
          <a:p>
            <a:pPr algn="ctr"/>
            <a:endParaRPr lang="it-IT" sz="5400" b="1" cap="none" spc="0" dirty="0">
              <a:ln w="50800"/>
              <a:solidFill>
                <a:srgbClr val="00B0F0"/>
              </a:solidFill>
              <a:effectLst/>
            </a:endParaRPr>
          </a:p>
        </p:txBody>
      </p:sp>
      <p:sp>
        <p:nvSpPr>
          <p:cNvPr id="24" name="Rettangolo 23"/>
          <p:cNvSpPr/>
          <p:nvPr/>
        </p:nvSpPr>
        <p:spPr>
          <a:xfrm>
            <a:off x="0" y="344544"/>
            <a:ext cx="9194371"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t-IT" sz="3600" b="1" cap="none" spc="0" dirty="0" smtClean="0">
                <a:ln w="50800"/>
                <a:solidFill>
                  <a:srgbClr val="FF0000"/>
                </a:solidFill>
                <a:effectLst/>
              </a:rPr>
              <a:t>Un giorno all’improvviso…mi innamorai di te!</a:t>
            </a:r>
            <a:endParaRPr lang="it-IT" sz="3600" b="1" cap="none" spc="0" dirty="0">
              <a:ln w="50800"/>
              <a:solidFill>
                <a:srgbClr val="FF0000"/>
              </a:solidFill>
              <a:effectLst/>
            </a:endParaRPr>
          </a:p>
        </p:txBody>
      </p:sp>
    </p:spTree>
    <p:extLst>
      <p:ext uri="{BB962C8B-B14F-4D97-AF65-F5344CB8AC3E}">
        <p14:creationId xmlns:p14="http://schemas.microsoft.com/office/powerpoint/2010/main" val="28015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par>
                          <p:cTn id="63" fill="hold">
                            <p:stCondLst>
                              <p:cond delay="500"/>
                            </p:stCondLst>
                            <p:childTnLst>
                              <p:par>
                                <p:cTn id="64" presetID="21" presetClass="exit" presetSubtype="1" fill="hold" grpId="0" nodeType="afterEffect" nodePh="1">
                                  <p:stCondLst>
                                    <p:cond delay="0"/>
                                  </p:stCondLst>
                                  <p:endCondLst>
                                    <p:cond evt="begin" delay="0">
                                      <p:tn val="64"/>
                                    </p:cond>
                                  </p:endCondLst>
                                  <p:childTnLst>
                                    <p:animEffect transition="out" filter="wheel(1)">
                                      <p:cBhvr>
                                        <p:cTn id="65" dur="2000"/>
                                        <p:tgtEl>
                                          <p:spTgt spid="18"/>
                                        </p:tgtEl>
                                      </p:cBhvr>
                                    </p:animEffect>
                                    <p:set>
                                      <p:cBhvr>
                                        <p:cTn id="66" dur="1" fill="hold">
                                          <p:stCondLst>
                                            <p:cond delay="1999"/>
                                          </p:stCondLst>
                                        </p:cTn>
                                        <p:tgtEl>
                                          <p:spTgt spid="18"/>
                                        </p:tgtEl>
                                        <p:attrNameLst>
                                          <p:attrName>style.visibility</p:attrName>
                                        </p:attrNameLst>
                                      </p:cBhvr>
                                      <p:to>
                                        <p:strVal val="hidden"/>
                                      </p:to>
                                    </p:set>
                                  </p:childTnLst>
                                </p:cTn>
                              </p:par>
                            </p:childTnLst>
                          </p:cTn>
                        </p:par>
                        <p:par>
                          <p:cTn id="67" fill="hold">
                            <p:stCondLst>
                              <p:cond delay="2500"/>
                            </p:stCondLst>
                            <p:childTnLst>
                              <p:par>
                                <p:cTn id="68" presetID="21" presetClass="exit" presetSubtype="1" fill="hold" grpId="0" nodeType="afterEffect" nodePh="1">
                                  <p:stCondLst>
                                    <p:cond delay="0"/>
                                  </p:stCondLst>
                                  <p:endCondLst>
                                    <p:cond evt="begin" delay="0">
                                      <p:tn val="68"/>
                                    </p:cond>
                                  </p:endCondLst>
                                  <p:childTnLst>
                                    <p:animEffect transition="out" filter="wheel(1)">
                                      <p:cBhvr>
                                        <p:cTn id="69" dur="2000"/>
                                        <p:tgtEl>
                                          <p:spTgt spid="19"/>
                                        </p:tgtEl>
                                      </p:cBhvr>
                                    </p:animEffect>
                                    <p:set>
                                      <p:cBhvr>
                                        <p:cTn id="70" dur="1" fill="hold">
                                          <p:stCondLst>
                                            <p:cond delay="1999"/>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6" presetClass="exit" presetSubtype="0" fill="hold" grpId="0" nodeType="clickEffect">
                                  <p:stCondLst>
                                    <p:cond delay="0"/>
                                  </p:stCondLst>
                                  <p:childTnLst>
                                    <p:animEffect transition="out" filter="wipe(down)">
                                      <p:cBhvr>
                                        <p:cTn id="74" dur="180" accel="50000">
                                          <p:stCondLst>
                                            <p:cond delay="1820"/>
                                          </p:stCondLst>
                                        </p:cTn>
                                        <p:tgtEl>
                                          <p:spTgt spid="20"/>
                                        </p:tgtEl>
                                      </p:cBhvr>
                                    </p:animEffect>
                                    <p:anim calcmode="lin" valueType="num">
                                      <p:cBhvr>
                                        <p:cTn id="75" dur="1822" tmFilter="0,0; 0.14,0.31; 0.43,0.73; 0.71,0.91; 1.0,1.0">
                                          <p:stCondLst>
                                            <p:cond delay="0"/>
                                          </p:stCondLst>
                                        </p:cTn>
                                        <p:tgtEl>
                                          <p:spTgt spid="20"/>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20"/>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2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20"/>
                                        </p:tgtEl>
                                        <p:attrNameLst>
                                          <p:attrName>ppt_y</p:attrName>
                                        </p:attrNameLst>
                                      </p:cBhvr>
                                      <p:tavLst>
                                        <p:tav tm="0">
                                          <p:val>
                                            <p:strVal val="ppt_y"/>
                                          </p:val>
                                        </p:tav>
                                        <p:tav tm="100000">
                                          <p:val>
                                            <p:strVal val="ppt_y+ppt_h"/>
                                          </p:val>
                                        </p:tav>
                                      </p:tavLst>
                                    </p:anim>
                                    <p:animScale>
                                      <p:cBhvr>
                                        <p:cTn id="82" dur="26">
                                          <p:stCondLst>
                                            <p:cond delay="620"/>
                                          </p:stCondLst>
                                        </p:cTn>
                                        <p:tgtEl>
                                          <p:spTgt spid="20"/>
                                        </p:tgtEl>
                                      </p:cBhvr>
                                      <p:to x="100000" y="60000"/>
                                    </p:animScale>
                                    <p:animScale>
                                      <p:cBhvr>
                                        <p:cTn id="83" dur="166" decel="50000">
                                          <p:stCondLst>
                                            <p:cond delay="646"/>
                                          </p:stCondLst>
                                        </p:cTn>
                                        <p:tgtEl>
                                          <p:spTgt spid="20"/>
                                        </p:tgtEl>
                                      </p:cBhvr>
                                      <p:to x="100000" y="100000"/>
                                    </p:animScale>
                                    <p:animScale>
                                      <p:cBhvr>
                                        <p:cTn id="84" dur="26">
                                          <p:stCondLst>
                                            <p:cond delay="1312"/>
                                          </p:stCondLst>
                                        </p:cTn>
                                        <p:tgtEl>
                                          <p:spTgt spid="20"/>
                                        </p:tgtEl>
                                      </p:cBhvr>
                                      <p:to x="100000" y="80000"/>
                                    </p:animScale>
                                    <p:animScale>
                                      <p:cBhvr>
                                        <p:cTn id="85" dur="166" decel="50000">
                                          <p:stCondLst>
                                            <p:cond delay="1338"/>
                                          </p:stCondLst>
                                        </p:cTn>
                                        <p:tgtEl>
                                          <p:spTgt spid="20"/>
                                        </p:tgtEl>
                                      </p:cBhvr>
                                      <p:to x="100000" y="100000"/>
                                    </p:animScale>
                                    <p:animScale>
                                      <p:cBhvr>
                                        <p:cTn id="86" dur="26">
                                          <p:stCondLst>
                                            <p:cond delay="1642"/>
                                          </p:stCondLst>
                                        </p:cTn>
                                        <p:tgtEl>
                                          <p:spTgt spid="20"/>
                                        </p:tgtEl>
                                      </p:cBhvr>
                                      <p:to x="100000" y="90000"/>
                                    </p:animScale>
                                    <p:animScale>
                                      <p:cBhvr>
                                        <p:cTn id="87" dur="166" decel="50000">
                                          <p:stCondLst>
                                            <p:cond delay="1668"/>
                                          </p:stCondLst>
                                        </p:cTn>
                                        <p:tgtEl>
                                          <p:spTgt spid="20"/>
                                        </p:tgtEl>
                                      </p:cBhvr>
                                      <p:to x="100000" y="100000"/>
                                    </p:animScale>
                                    <p:animScale>
                                      <p:cBhvr>
                                        <p:cTn id="88" dur="26">
                                          <p:stCondLst>
                                            <p:cond delay="1808"/>
                                          </p:stCondLst>
                                        </p:cTn>
                                        <p:tgtEl>
                                          <p:spTgt spid="20"/>
                                        </p:tgtEl>
                                      </p:cBhvr>
                                      <p:to x="100000" y="95000"/>
                                    </p:animScale>
                                    <p:animScale>
                                      <p:cBhvr>
                                        <p:cTn id="89" dur="166" decel="50000">
                                          <p:stCondLst>
                                            <p:cond delay="1834"/>
                                          </p:stCondLst>
                                        </p:cTn>
                                        <p:tgtEl>
                                          <p:spTgt spid="20"/>
                                        </p:tgtEl>
                                      </p:cBhvr>
                                      <p:to x="100000" y="100000"/>
                                    </p:animScale>
                                    <p:set>
                                      <p:cBhvr>
                                        <p:cTn id="90" dur="1" fill="hold">
                                          <p:stCondLst>
                                            <p:cond delay="1999"/>
                                          </p:stCondLst>
                                        </p:cTn>
                                        <p:tgtEl>
                                          <p:spTgt spid="20"/>
                                        </p:tgtEl>
                                        <p:attrNameLst>
                                          <p:attrName>style.visibility</p:attrName>
                                        </p:attrNameLst>
                                      </p:cBhvr>
                                      <p:to>
                                        <p:strVal val="hidden"/>
                                      </p:to>
                                    </p:set>
                                  </p:childTnLst>
                                </p:cTn>
                              </p:par>
                            </p:childTnLst>
                          </p:cTn>
                        </p:par>
                        <p:par>
                          <p:cTn id="91" fill="hold">
                            <p:stCondLst>
                              <p:cond delay="2000"/>
                            </p:stCondLst>
                            <p:childTnLst>
                              <p:par>
                                <p:cTn id="92" presetID="30"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800" decel="100000"/>
                                        <p:tgtEl>
                                          <p:spTgt spid="24"/>
                                        </p:tgtEl>
                                      </p:cBhvr>
                                    </p:animEffect>
                                    <p:anim calcmode="lin" valueType="num">
                                      <p:cBhvr>
                                        <p:cTn id="95" dur="800" decel="100000" fill="hold"/>
                                        <p:tgtEl>
                                          <p:spTgt spid="24"/>
                                        </p:tgtEl>
                                        <p:attrNameLst>
                                          <p:attrName>style.rotation</p:attrName>
                                        </p:attrNameLst>
                                      </p:cBhvr>
                                      <p:tavLst>
                                        <p:tav tm="0">
                                          <p:val>
                                            <p:fltVal val="-90"/>
                                          </p:val>
                                        </p:tav>
                                        <p:tav tm="100000">
                                          <p:val>
                                            <p:fltVal val="0"/>
                                          </p:val>
                                        </p:tav>
                                      </p:tavLst>
                                    </p:anim>
                                    <p:anim calcmode="lin" valueType="num">
                                      <p:cBhvr>
                                        <p:cTn id="96" dur="800" decel="100000" fill="hold"/>
                                        <p:tgtEl>
                                          <p:spTgt spid="24"/>
                                        </p:tgtEl>
                                        <p:attrNameLst>
                                          <p:attrName>ppt_x</p:attrName>
                                        </p:attrNameLst>
                                      </p:cBhvr>
                                      <p:tavLst>
                                        <p:tav tm="0">
                                          <p:val>
                                            <p:strVal val="#ppt_x+0.4"/>
                                          </p:val>
                                        </p:tav>
                                        <p:tav tm="100000">
                                          <p:val>
                                            <p:strVal val="#ppt_x-0.05"/>
                                          </p:val>
                                        </p:tav>
                                      </p:tavLst>
                                    </p:anim>
                                    <p:anim calcmode="lin" valueType="num">
                                      <p:cBhvr>
                                        <p:cTn id="97" dur="800" decel="100000" fill="hold"/>
                                        <p:tgtEl>
                                          <p:spTgt spid="24"/>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barn(inVertical)">
                                      <p:cBhvr>
                                        <p:cTn id="10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P spid="18" grpId="0"/>
      <p:bldP spid="19"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683568" y="836712"/>
            <a:ext cx="3240360" cy="2299256"/>
          </a:xfrm>
          <a:prstGeom prst="rect">
            <a:avLst/>
          </a:prstGeom>
        </p:spPr>
      </p:pic>
      <p:sp>
        <p:nvSpPr>
          <p:cNvPr id="6" name="Rettangolo 5"/>
          <p:cNvSpPr/>
          <p:nvPr/>
        </p:nvSpPr>
        <p:spPr>
          <a:xfrm>
            <a:off x="3919249" y="620688"/>
            <a:ext cx="5045240"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t-IT" sz="4800" b="1" dirty="0" smtClean="0">
                <a:ln w="50800"/>
                <a:solidFill>
                  <a:schemeClr val="bg1"/>
                </a:solidFill>
              </a:rPr>
              <a:t>San Carlo all’Arena</a:t>
            </a:r>
            <a:endParaRPr lang="it-IT" sz="4800" b="1" cap="none" spc="0" dirty="0">
              <a:ln w="50800"/>
              <a:solidFill>
                <a:schemeClr val="bg1"/>
              </a:solidFill>
              <a:effectLst/>
            </a:endParaRPr>
          </a:p>
        </p:txBody>
      </p:sp>
      <p:sp>
        <p:nvSpPr>
          <p:cNvPr id="9" name="CasellaDiTesto 8"/>
          <p:cNvSpPr txBox="1"/>
          <p:nvPr/>
        </p:nvSpPr>
        <p:spPr>
          <a:xfrm>
            <a:off x="3975495" y="1441926"/>
            <a:ext cx="4772969" cy="2031325"/>
          </a:xfrm>
          <a:prstGeom prst="rect">
            <a:avLst/>
          </a:prstGeom>
          <a:noFill/>
        </p:spPr>
        <p:txBody>
          <a:bodyPr wrap="square" rtlCol="0">
            <a:spAutoFit/>
          </a:bodyPr>
          <a:lstStyle/>
          <a:p>
            <a:pPr algn="just"/>
            <a:r>
              <a:rPr lang="it-IT" dirty="0" smtClean="0">
                <a:solidFill>
                  <a:schemeClr val="bg1"/>
                </a:solidFill>
              </a:rPr>
              <a:t>Il nostro quartiere deriva il suo nome da una chiesa eretta nel 1602 dai Padri Cistercensi e dedicata a San Carlo Borromeo. Per il termine ‘’all’Arena’’ bisogna ricordare che Via Foria era da sempre un gran canalone dove le acque, scorrendo, lasciavano un fango che d’estate, asciugandosi, creava grossi mucchi polverosi di</a:t>
            </a:r>
          </a:p>
        </p:txBody>
      </p:sp>
      <p:sp>
        <p:nvSpPr>
          <p:cNvPr id="10" name="CasellaDiTesto 9"/>
          <p:cNvSpPr txBox="1"/>
          <p:nvPr/>
        </p:nvSpPr>
        <p:spPr>
          <a:xfrm>
            <a:off x="683568" y="3473251"/>
            <a:ext cx="8064896" cy="2308324"/>
          </a:xfrm>
          <a:prstGeom prst="rect">
            <a:avLst/>
          </a:prstGeom>
          <a:noFill/>
        </p:spPr>
        <p:txBody>
          <a:bodyPr wrap="square" rtlCol="0">
            <a:spAutoFit/>
          </a:bodyPr>
          <a:lstStyle/>
          <a:p>
            <a:pPr algn="just"/>
            <a:r>
              <a:rPr lang="it-IT" dirty="0" smtClean="0">
                <a:solidFill>
                  <a:schemeClr val="bg1"/>
                </a:solidFill>
              </a:rPr>
              <a:t>sedimenti simili alla sabbia (‘’rena ‘’ in napoletano). Secondo alcuni documenti Via Foria prese il nome da ‘’</a:t>
            </a:r>
            <a:r>
              <a:rPr lang="it-IT" dirty="0" err="1" smtClean="0">
                <a:solidFill>
                  <a:schemeClr val="bg1"/>
                </a:solidFill>
              </a:rPr>
              <a:t>foras</a:t>
            </a:r>
            <a:r>
              <a:rPr lang="it-IT" dirty="0" smtClean="0">
                <a:solidFill>
                  <a:schemeClr val="bg1"/>
                </a:solidFill>
              </a:rPr>
              <a:t>’’ (fuori) ossia le mura settentrionali della città, essa era la strada maestra con cui da sempre la città aveva dialogato con il suo hinterland. Secondo altri fonti nel secolo XVII la via prese il nome di Foria, che è corruzione del nome di Fiorino, perché il principe di Forino della famiglia Caracciolo aveva edificato in quella contrada un palazzo con bellissimi giardini. L’attuale Via Foria venne allargata e selciata nel 1776, essa assunse la funzione di ingresso d’onore in città, sostituendosi a Porta Capuana. </a:t>
            </a:r>
            <a:endParaRPr lang="it-IT" dirty="0"/>
          </a:p>
        </p:txBody>
      </p:sp>
    </p:spTree>
    <p:extLst>
      <p:ext uri="{BB962C8B-B14F-4D97-AF65-F5344CB8AC3E}">
        <p14:creationId xmlns:p14="http://schemas.microsoft.com/office/powerpoint/2010/main" val="3297852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2" y="125992"/>
            <a:ext cx="2879187" cy="2160000"/>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9" y="4365104"/>
            <a:ext cx="2879187" cy="2160000"/>
          </a:xfrm>
          <a:prstGeom prst="rect">
            <a:avLst/>
          </a:prstGeom>
        </p:spPr>
      </p:pic>
      <p:sp>
        <p:nvSpPr>
          <p:cNvPr id="10" name="Titolo 9"/>
          <p:cNvSpPr>
            <a:spLocks noGrp="1"/>
          </p:cNvSpPr>
          <p:nvPr>
            <p:ph type="ctrTitle"/>
          </p:nvPr>
        </p:nvSpPr>
        <p:spPr>
          <a:xfrm>
            <a:off x="3203848" y="2708920"/>
            <a:ext cx="5506794" cy="1514599"/>
          </a:xfrm>
        </p:spPr>
        <p:txBody>
          <a:bodyPr>
            <a:normAutofit/>
          </a:bodyPr>
          <a:lstStyle/>
          <a:p>
            <a:r>
              <a:rPr lang="it-IT" dirty="0" smtClean="0"/>
              <a:t>  </a:t>
            </a:r>
            <a:endParaRPr lang="it-IT" dirty="0"/>
          </a:p>
        </p:txBody>
      </p:sp>
      <p:sp>
        <p:nvSpPr>
          <p:cNvPr id="9" name="Sottotitolo 8"/>
          <p:cNvSpPr>
            <a:spLocks noGrp="1"/>
          </p:cNvSpPr>
          <p:nvPr>
            <p:ph type="subTitle" idx="1"/>
          </p:nvPr>
        </p:nvSpPr>
        <p:spPr>
          <a:xfrm>
            <a:off x="2951406" y="329692"/>
            <a:ext cx="6192594" cy="6195412"/>
          </a:xfrm>
        </p:spPr>
        <p:txBody>
          <a:bodyPr>
            <a:normAutofit fontScale="70000" lnSpcReduction="20000"/>
          </a:bodyPr>
          <a:lstStyle/>
          <a:p>
            <a:r>
              <a:rPr lang="it-IT" b="1" dirty="0" smtClean="0"/>
              <a:t>ORTO BOTANICO</a:t>
            </a:r>
          </a:p>
          <a:p>
            <a:pPr algn="just"/>
            <a:r>
              <a:rPr lang="it-IT" dirty="0" smtClean="0"/>
              <a:t>L’Orto Botanico sorse nel 1807, anno in cui Giuseppe Bonaparte emise il decreto della fondazione. Giuseppe De Fazio realizzò la facciata monumentale, contraddistinto da rampe che mettono in comunicazione la strada con il giardino, inoltre tracciò alcuni tra i viali principali dell’Orto Botanico e realizzò a ridosso del muro di cinta settentrionale la Serra Monumentale. Essa nacque per ospitare le piante di origine tropicale non compatibili con il clima di Napoli, è costituito da un grosso padiglione rettangolare di gusto neo-classico; la trabeazione dorica della facciata è decorata da triglifi e metope rappresentanti le principali essenze botaniche presenti nell’Orto.  Nell’ articolo 1 del decreto di fondazione si evince che nell’Orto Botanico non si sarebbero coltivate  solo piante medicinali, ma anche piante vegetali a scopo scientifico. Fino a qualche anno fa, infatti,  l’Università  Federico II aveva  qui il Dipartimento di Biologia Vegetale , oggi esso non svolge più attività di ricerca in quanto è diventata sede museale. </a:t>
            </a:r>
          </a:p>
          <a:p>
            <a:endParaRPr lang="it-IT" dirty="0"/>
          </a:p>
          <a:p>
            <a:endParaRPr lang="it-IT" dirty="0" smtClean="0"/>
          </a:p>
          <a:p>
            <a:endParaRPr lang="it-IT" dirty="0"/>
          </a:p>
          <a:p>
            <a:endParaRPr lang="it-IT" dirty="0" smtClean="0"/>
          </a:p>
          <a:p>
            <a:endParaRPr lang="it-IT"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885" y="2232289"/>
            <a:ext cx="2875738"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6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5245" y="2936912"/>
            <a:ext cx="1350381" cy="1800000"/>
          </a:xfrm>
          <a:prstGeom prst="rect">
            <a:avLst/>
          </a:prstGeom>
        </p:spPr>
      </p:pic>
      <p:grpSp>
        <p:nvGrpSpPr>
          <p:cNvPr id="10" name="Gruppo 9"/>
          <p:cNvGrpSpPr/>
          <p:nvPr/>
        </p:nvGrpSpPr>
        <p:grpSpPr>
          <a:xfrm>
            <a:off x="81676" y="5301208"/>
            <a:ext cx="8919480" cy="1493808"/>
            <a:chOff x="-32" y="5706586"/>
            <a:chExt cx="8919480" cy="1088430"/>
          </a:xfrm>
        </p:grpSpPr>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 y="5706586"/>
              <a:ext cx="1440000" cy="107999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28" y="5715017"/>
              <a:ext cx="1440000" cy="1071568"/>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488" y="5715017"/>
              <a:ext cx="1440000" cy="1071568"/>
            </a:xfrm>
            <a:prstGeom prst="rect">
              <a:avLst/>
            </a:prstGeom>
          </p:spPr>
        </p:pic>
        <p:pic>
          <p:nvPicPr>
            <p:cNvPr id="7" name="Immagine 6" descr="IMG_0624.JPG"/>
            <p:cNvPicPr>
              <a:picLocks noChangeAspect="1"/>
            </p:cNvPicPr>
            <p:nvPr/>
          </p:nvPicPr>
          <p:blipFill>
            <a:blip r:embed="rId7" cstate="print"/>
            <a:stretch>
              <a:fillRect/>
            </a:stretch>
          </p:blipFill>
          <p:spPr>
            <a:xfrm>
              <a:off x="4286248" y="5715016"/>
              <a:ext cx="2304038" cy="1080000"/>
            </a:xfrm>
            <a:prstGeom prst="rect">
              <a:avLst/>
            </a:prstGeom>
          </p:spPr>
        </p:pic>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2264" y="5715015"/>
              <a:ext cx="2347184" cy="1071570"/>
            </a:xfrm>
            <a:prstGeom prst="rect">
              <a:avLst/>
            </a:prstGeom>
          </p:spPr>
        </p:pic>
      </p:gr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1676" y="13655"/>
            <a:ext cx="2882900" cy="216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ottotitolo 12"/>
          <p:cNvSpPr>
            <a:spLocks noGrp="1"/>
          </p:cNvSpPr>
          <p:nvPr>
            <p:ph type="subTitle" idx="1"/>
          </p:nvPr>
        </p:nvSpPr>
        <p:spPr>
          <a:xfrm>
            <a:off x="3131840" y="218746"/>
            <a:ext cx="6040892" cy="5370494"/>
          </a:xfrm>
        </p:spPr>
        <p:txBody>
          <a:bodyPr>
            <a:normAutofit fontScale="47500" lnSpcReduction="20000"/>
          </a:bodyPr>
          <a:lstStyle/>
          <a:p>
            <a:pPr algn="just"/>
            <a:r>
              <a:rPr lang="it-IT" dirty="0"/>
              <a:t>Nell’area dell’Orto Botanico vi è il Castello, si presume che l’edificio abbia avuto origine come casa rurale, posto al centro di ampi terreni agrari. La costruzione dello stabile si può far risalire al secolo XVII, inglobata nell’area nascente dell’Orto Botanico partenopeo, la struttura venne indicata come casa del Direttore della «Scuola di Botanica</a:t>
            </a:r>
            <a:r>
              <a:rPr lang="it-IT" dirty="0" smtClean="0"/>
              <a:t>». Attualmente </a:t>
            </a:r>
            <a:r>
              <a:rPr lang="it-IT" dirty="0"/>
              <a:t>il Castello ospita al pian terreno un’aula per attività didattiche, al primo piano vi è la </a:t>
            </a:r>
            <a:r>
              <a:rPr lang="it-IT" dirty="0" smtClean="0"/>
              <a:t>Biblioteca </a:t>
            </a:r>
            <a:r>
              <a:rPr lang="it-IT" dirty="0"/>
              <a:t>e al secondo piano è ospitato il Museo di Paleobotanica ed Etnobotanica. </a:t>
            </a:r>
            <a:endParaRPr lang="it-IT" dirty="0" smtClean="0"/>
          </a:p>
          <a:p>
            <a:pPr algn="just"/>
            <a:endParaRPr lang="it-IT" dirty="0"/>
          </a:p>
          <a:p>
            <a:pPr algn="just"/>
            <a:r>
              <a:rPr lang="it-IT" dirty="0" smtClean="0"/>
              <a:t>Il primo Direttore dell’Orto botanico fu Michele Tenore , che resse tale struttura fino al 1860. In questo periodo, oltre  che per la ricchezza delle collezioni vegetali, l’Orto Botanico si distinse per le numerose attività svolte, tra cui è possibile ricordare la ricerca scientifica, la raccolta, la moltiplicazione  e la diffusione  nel giardini di piante </a:t>
            </a:r>
            <a:r>
              <a:rPr lang="it-IT" dirty="0" err="1" smtClean="0"/>
              <a:t>esotiche</a:t>
            </a:r>
            <a:r>
              <a:rPr lang="it-IT" dirty="0" smtClean="0"/>
              <a:t>  e la coltivazione di  specie utili alla didattica.</a:t>
            </a:r>
          </a:p>
          <a:p>
            <a:pPr algn="just"/>
            <a:endParaRPr lang="it-IT" dirty="0" smtClean="0"/>
          </a:p>
          <a:p>
            <a:pPr algn="just"/>
            <a:r>
              <a:rPr lang="it-IT" dirty="0" smtClean="0"/>
              <a:t>Oggi l’Orto Botanico, </a:t>
            </a:r>
            <a:r>
              <a:rPr lang="it-IT" dirty="0" err="1" smtClean="0"/>
              <a:t>pressochè</a:t>
            </a:r>
            <a:r>
              <a:rPr lang="it-IT" dirty="0" smtClean="0"/>
              <a:t> invariato, è uno dei più importanti d’Italia per estensione e consistenza di collezioni ; al suo ricco patrimonio appartengono migliaia di specie arboree, arbustive e ed erbacee provenienti da tutto il mondo. Durante la passeggiata si possono osservare le diverse collezioni, dall’agrumeto alle piante aromatiche o alla serra delle piante carnivore; dal nucleo delle piante grasse che danno un aspetto desertico all’ambiente ,al laghetto delle felci che ,assieme  alla sorgente e alla piccola cascata artificiale, contribuisce a ricreare una particolare atmosfera naturalistica.</a:t>
            </a:r>
          </a:p>
          <a:p>
            <a:endParaRPr lang="it-IT" dirty="0"/>
          </a:p>
        </p:txBody>
      </p:sp>
    </p:spTree>
    <p:extLst>
      <p:ext uri="{BB962C8B-B14F-4D97-AF65-F5344CB8AC3E}">
        <p14:creationId xmlns:p14="http://schemas.microsoft.com/office/powerpoint/2010/main" val="36946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8095"/>
            <a:ext cx="2652657" cy="199692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291" y="8615"/>
            <a:ext cx="2666947" cy="1840158"/>
          </a:xfrm>
          <a:prstGeom prst="rect">
            <a:avLst/>
          </a:prstGeom>
          <a:noFill/>
          <a:ln w="9525">
            <a:noFill/>
            <a:miter lim="800000"/>
            <a:headEnd/>
            <a:tailEnd/>
          </a:ln>
          <a:effectLst/>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13" y="4005416"/>
            <a:ext cx="1875230" cy="2499601"/>
          </a:xfrm>
          <a:prstGeom prst="rect">
            <a:avLst/>
          </a:prstGeom>
        </p:spPr>
      </p:pic>
      <p:sp>
        <p:nvSpPr>
          <p:cNvPr id="4" name="Segnaposto testo 3"/>
          <p:cNvSpPr>
            <a:spLocks noGrp="1"/>
          </p:cNvSpPr>
          <p:nvPr>
            <p:ph type="body" idx="1"/>
          </p:nvPr>
        </p:nvSpPr>
        <p:spPr>
          <a:xfrm>
            <a:off x="2915816" y="178599"/>
            <a:ext cx="5362872" cy="6346745"/>
          </a:xfrm>
        </p:spPr>
        <p:txBody>
          <a:bodyPr>
            <a:normAutofit fontScale="85000" lnSpcReduction="10000"/>
          </a:bodyPr>
          <a:lstStyle/>
          <a:p>
            <a:pPr algn="ctr"/>
            <a:r>
              <a:rPr lang="it-IT" b="1" dirty="0" smtClean="0"/>
              <a:t>CHIESA DI S.MARIA DEGLI ANGELI ALLE CROCI</a:t>
            </a:r>
          </a:p>
          <a:p>
            <a:pPr algn="just"/>
            <a:r>
              <a:rPr lang="it-IT" dirty="0" smtClean="0"/>
              <a:t>La Basilica di S. Maria  degli angeli alle Croci ebbe modestissime origini nel 1581, quando i Frati Minori  Osservanti, con elemosine raccolte, edificarono in quel luogo una chiesetta con un conventino. I frati erano soliti impiantare delle croci sulla via dove erano i loro conventi, per meditarvi presso ognuna di esse la Passione di Gesù, così fu fatto anche per la Chiesa di S. Maria degli Angeli, infatti furono impiantate delle croci  lungo la salita e sul sagrato della chiesa.  Queste croci furono poi eliminate, una parte, durante i lavori di regolarizzazione del piano stradale e, vi fu costruita la scalinata del </a:t>
            </a:r>
            <a:r>
              <a:rPr lang="it-IT" dirty="0" err="1" smtClean="0"/>
              <a:t>Fanzago</a:t>
            </a:r>
            <a:r>
              <a:rPr lang="it-IT" dirty="0" smtClean="0"/>
              <a:t> nel ‘600; un’altra parte fu tolta nel 1808 per la costruzione dell’Orto Botanico. Ma il nome rimase e la chiesa è  tuttora  chiamata </a:t>
            </a:r>
            <a:r>
              <a:rPr lang="it-IT" dirty="0" err="1" smtClean="0"/>
              <a:t>S.Maria</a:t>
            </a:r>
            <a:r>
              <a:rPr lang="it-IT" dirty="0" smtClean="0"/>
              <a:t> degli Angeli alle Croci.  </a:t>
            </a:r>
          </a:p>
          <a:p>
            <a:pPr algn="just"/>
            <a:r>
              <a:rPr lang="it-IT" dirty="0" smtClean="0"/>
              <a:t>Nel 1638 la chiesetta fu ampliata nella forma che noi oggi conosciamo e fu fatto costruire un nuovo e bellissimo convento, annesso alla chiesa sotto la direzione del celebre ingegnere  Cosimo </a:t>
            </a:r>
            <a:r>
              <a:rPr lang="it-IT" dirty="0" err="1" smtClean="0"/>
              <a:t>Fanzago</a:t>
            </a:r>
            <a:r>
              <a:rPr lang="it-IT" dirty="0" smtClean="0"/>
              <a:t> che ne ha reso  uno dei migliori capolavori dell’arte barocca  a Napoli. Nella facciata l’artista usa il contrasto tra il piperno grigio contro il bianco dell’intonaco. Nell’arco centrale della facciata, nel finestrone del coro, si ammira la statua di </a:t>
            </a:r>
            <a:r>
              <a:rPr lang="it-IT" dirty="0" err="1" smtClean="0"/>
              <a:t>S.Francesco</a:t>
            </a:r>
            <a:r>
              <a:rPr lang="it-IT" dirty="0" smtClean="0"/>
              <a:t>, scolpita dallo stesso </a:t>
            </a:r>
            <a:r>
              <a:rPr lang="it-IT" dirty="0" err="1" smtClean="0"/>
              <a:t>Fanzago</a:t>
            </a:r>
            <a:r>
              <a:rPr lang="it-IT" dirty="0" smtClean="0"/>
              <a:t>. Al di sopra di esso vi è lo stemma francescano. Nei due vani laterali alla porta di mezzo, vi sono due puttini, opera dello stesso </a:t>
            </a:r>
            <a:r>
              <a:rPr lang="it-IT" dirty="0" err="1" smtClean="0"/>
              <a:t>Fanzago</a:t>
            </a:r>
            <a:r>
              <a:rPr lang="it-IT" dirty="0" smtClean="0"/>
              <a:t>. </a:t>
            </a:r>
            <a:endParaRPr lang="it-IT" dirty="0"/>
          </a:p>
        </p:txBody>
      </p:sp>
    </p:spTree>
    <p:extLst>
      <p:ext uri="{BB962C8B-B14F-4D97-AF65-F5344CB8AC3E}">
        <p14:creationId xmlns:p14="http://schemas.microsoft.com/office/powerpoint/2010/main" val="324118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127" y="3902275"/>
            <a:ext cx="3499442" cy="2625323"/>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84974"/>
            <a:ext cx="2411015" cy="3213779"/>
          </a:xfrm>
          <a:prstGeom prst="rect">
            <a:avLst/>
          </a:prstGeom>
        </p:spPr>
      </p:pic>
      <p:pic>
        <p:nvPicPr>
          <p:cNvPr id="4" name="Immagine 3" descr="IMG_0838.JPG"/>
          <p:cNvPicPr>
            <a:picLocks noChangeAspect="1"/>
          </p:cNvPicPr>
          <p:nvPr/>
        </p:nvPicPr>
        <p:blipFill>
          <a:blip r:embed="rId4" cstate="print"/>
          <a:stretch>
            <a:fillRect/>
          </a:stretch>
        </p:blipFill>
        <p:spPr>
          <a:xfrm>
            <a:off x="6300192" y="3571874"/>
            <a:ext cx="2464593" cy="3286124"/>
          </a:xfrm>
          <a:prstGeom prst="rect">
            <a:avLst/>
          </a:prstGeom>
        </p:spPr>
      </p:pic>
      <p:sp>
        <p:nvSpPr>
          <p:cNvPr id="6" name="Sottotitolo 5"/>
          <p:cNvSpPr>
            <a:spLocks noGrp="1"/>
          </p:cNvSpPr>
          <p:nvPr>
            <p:ph type="subTitle" idx="1"/>
          </p:nvPr>
        </p:nvSpPr>
        <p:spPr>
          <a:xfrm>
            <a:off x="2627784" y="260648"/>
            <a:ext cx="6400800" cy="3311228"/>
          </a:xfrm>
        </p:spPr>
        <p:txBody>
          <a:bodyPr>
            <a:normAutofit fontScale="47500" lnSpcReduction="20000"/>
          </a:bodyPr>
          <a:lstStyle/>
          <a:p>
            <a:pPr algn="just"/>
            <a:r>
              <a:rPr lang="it-IT" dirty="0" smtClean="0"/>
              <a:t>Opera del </a:t>
            </a:r>
            <a:r>
              <a:rPr lang="it-IT" dirty="0" err="1" smtClean="0"/>
              <a:t>Fanzago</a:t>
            </a:r>
            <a:r>
              <a:rPr lang="it-IT" dirty="0" smtClean="0"/>
              <a:t> sono le due acquasantiere situate accanto all’entrata. Esse sono molto elaborate, sono costituite da una piccola nicchia  con dentro una statua ciascuna, rappresentante l’una </a:t>
            </a:r>
            <a:r>
              <a:rPr lang="it-IT" dirty="0" err="1" smtClean="0"/>
              <a:t>S.Pietro</a:t>
            </a:r>
            <a:r>
              <a:rPr lang="it-IT" dirty="0" smtClean="0"/>
              <a:t> e l’altra S. Paolo.</a:t>
            </a:r>
          </a:p>
          <a:p>
            <a:pPr algn="just"/>
            <a:r>
              <a:rPr lang="it-IT" dirty="0" smtClean="0"/>
              <a:t>L’altare maggiore, di gran pregio artistico, è anch’essa opera del </a:t>
            </a:r>
            <a:r>
              <a:rPr lang="it-IT" dirty="0" err="1" smtClean="0"/>
              <a:t>Fanzago</a:t>
            </a:r>
            <a:r>
              <a:rPr lang="it-IT" dirty="0" smtClean="0"/>
              <a:t>.  A differenza di altri rivestimenti in marmo a più colori, qui l’altare è tutto di marmo a </a:t>
            </a:r>
            <a:r>
              <a:rPr lang="it-IT" dirty="0" err="1" smtClean="0"/>
              <a:t>committura</a:t>
            </a:r>
            <a:r>
              <a:rPr lang="it-IT" dirty="0" smtClean="0"/>
              <a:t> bianco e bardiglio. Al di sotto della mensa si ammira un fine bassorilievo in marmo del Cristo deposto sul fianco destro , opera di Carlo </a:t>
            </a:r>
            <a:r>
              <a:rPr lang="it-IT" dirty="0" err="1" smtClean="0"/>
              <a:t>Fanzago</a:t>
            </a:r>
            <a:r>
              <a:rPr lang="it-IT" dirty="0" smtClean="0"/>
              <a:t> ,figlio di Cosimo.</a:t>
            </a:r>
          </a:p>
          <a:p>
            <a:pPr algn="just"/>
            <a:r>
              <a:rPr lang="it-IT" dirty="0" smtClean="0"/>
              <a:t>L’inizio del presbiterio è segnato dal pulpito che sporge, come un ampio balcone, dal pilone di sinistra. Esso è un eccellente lavoro di marmo intarsiato bianco e bardiglio, molto originale e bizzarro. Esso è forse unico in tutta Napoli sia per la bizzarria, sia per l’originalità del disegno, che per la finezza della scultura.  Il pulpito è sorretto, come a sostenere il peso, da una grande aquila in atto di volare, modellata e scolpita interamente dal </a:t>
            </a:r>
            <a:r>
              <a:rPr lang="it-IT" dirty="0" err="1" smtClean="0"/>
              <a:t>Fanzago</a:t>
            </a:r>
            <a:r>
              <a:rPr lang="it-IT" dirty="0" smtClean="0"/>
              <a:t>. Aquile simili a quelle del pulpito le ritroviamo nella fontana di Carlo II di Asburgo, meglio nota come la Fontana di </a:t>
            </a:r>
            <a:r>
              <a:rPr lang="it-IT" dirty="0" err="1" smtClean="0"/>
              <a:t>Monteoliveto</a:t>
            </a:r>
            <a:r>
              <a:rPr lang="it-IT" dirty="0" smtClean="0"/>
              <a:t>, opera dello stesso autore.</a:t>
            </a:r>
          </a:p>
          <a:p>
            <a:pPr algn="just"/>
            <a:endParaRPr lang="it-IT" dirty="0"/>
          </a:p>
          <a:p>
            <a:endParaRPr lang="it-IT" dirty="0" smtClean="0"/>
          </a:p>
          <a:p>
            <a:endParaRPr lang="it-IT" dirty="0" smtClean="0"/>
          </a:p>
          <a:p>
            <a:endParaRPr lang="it-IT" dirty="0" smtClean="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15824107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1226</Words>
  <Application>Microsoft Office PowerPoint</Application>
  <PresentationFormat>Presentazione su schermo (4:3)</PresentationFormat>
  <Paragraphs>35</Paragraphs>
  <Slides>6</Slides>
  <Notes>2</Notes>
  <HiddenSlides>0</HiddenSlides>
  <MMClips>0</MMClips>
  <ScaleCrop>false</ScaleCrop>
  <HeadingPairs>
    <vt:vector size="6" baseType="variant">
      <vt:variant>
        <vt:lpstr>Caratteri utilizzati</vt:lpstr>
      </vt:variant>
      <vt:variant>
        <vt:i4>3</vt:i4>
      </vt:variant>
      <vt:variant>
        <vt:lpstr>Tema</vt:lpstr>
      </vt:variant>
      <vt:variant>
        <vt:i4>4</vt:i4>
      </vt:variant>
      <vt:variant>
        <vt:lpstr>Titoli diapositive</vt:lpstr>
      </vt:variant>
      <vt:variant>
        <vt:i4>6</vt:i4>
      </vt:variant>
    </vt:vector>
  </HeadingPairs>
  <TitlesOfParts>
    <vt:vector size="13" baseType="lpstr">
      <vt:lpstr>Algerian</vt:lpstr>
      <vt:lpstr>Arial</vt:lpstr>
      <vt:lpstr>Calibri</vt:lpstr>
      <vt:lpstr>Tema di Office</vt:lpstr>
      <vt:lpstr>1_Tema di Office</vt:lpstr>
      <vt:lpstr>3_Tema di Office</vt:lpstr>
      <vt:lpstr>4_Tema di Office</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Italo Iovine</dc:creator>
  <cp:lastModifiedBy>user</cp:lastModifiedBy>
  <cp:revision>37</cp:revision>
  <dcterms:created xsi:type="dcterms:W3CDTF">2016-04-30T14:52:38Z</dcterms:created>
  <dcterms:modified xsi:type="dcterms:W3CDTF">2016-05-03T11:16:09Z</dcterms:modified>
</cp:coreProperties>
</file>